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handoutMasterIdLst>
    <p:handoutMasterId r:id="rId21"/>
  </p:handoutMasterIdLst>
  <p:sldIdLst>
    <p:sldId id="265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2" r:id="rId11"/>
    <p:sldId id="283" r:id="rId12"/>
    <p:sldId id="273" r:id="rId13"/>
    <p:sldId id="276" r:id="rId14"/>
    <p:sldId id="277" r:id="rId15"/>
    <p:sldId id="278" r:id="rId16"/>
    <p:sldId id="279" r:id="rId17"/>
    <p:sldId id="280" r:id="rId18"/>
    <p:sldId id="281" r:id="rId19"/>
    <p:sldId id="282" r:id="rId20"/>
  </p:sldIdLst>
  <p:sldSz cx="9144000" cy="6858000" type="screen4x3"/>
  <p:notesSz cx="7124700" cy="9410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Garamond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Garamond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11" autoAdjust="0"/>
    <p:restoredTop sz="91981" autoAdjust="0"/>
  </p:normalViewPr>
  <p:slideViewPr>
    <p:cSldViewPr>
      <p:cViewPr varScale="1">
        <p:scale>
          <a:sx n="84" d="100"/>
          <a:sy n="84" d="100"/>
        </p:scale>
        <p:origin x="-106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35425" y="0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t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defTabSz="9445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35425" y="8939213"/>
            <a:ext cx="3087688" cy="46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485" tIns="47242" rIns="94485" bIns="47242" numCol="1" anchor="b" anchorCtr="0" compatLnSpc="1">
            <a:prstTxWarp prst="textNoShape">
              <a:avLst/>
            </a:prstTxWarp>
          </a:bodyPr>
          <a:lstStyle>
            <a:lvl1pPr algn="r" defTabSz="944563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38E5B609-746B-47F1-9D5C-3168031894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07221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Straight Connector 4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/>
          <a:lstStyle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>
            <a:noAutofit/>
          </a:bodyPr>
          <a:lstStyle>
            <a:lvl1pPr algn="r">
              <a:defRPr sz="4200" b="1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0575" y="6557963"/>
            <a:ext cx="2003425" cy="227012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7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63"/>
            <a:ext cx="2927350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endParaRPr/>
          </a:p>
        </p:txBody>
      </p:sp>
      <p:sp>
        <p:nvSpPr>
          <p:cNvPr id="8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350" y="6556375"/>
            <a:ext cx="588963" cy="228600"/>
          </a:xfrm>
        </p:spPr>
        <p:txBody>
          <a:bodyPr/>
          <a:lstStyle>
            <a:lvl1pPr>
              <a:defRPr lang="en-US"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0A4C5512-4583-4D2A-A984-A4BADB48C8E0}" type="slidenum">
              <a:rPr/>
              <a:pPr>
                <a:defRPr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91707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9DE5D-EAF3-4673-A6B6-939CBA4E2E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39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3388" y="6557963"/>
            <a:ext cx="2001837" cy="227012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375"/>
            <a:ext cx="3657600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750" y="6553200"/>
            <a:ext cx="587375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D8F09F2D-F57A-45A7-B306-FDA0890B51B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221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E28C9-A674-4324-94FB-0FCE32C5E43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205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anchor="t"/>
          <a:lstStyle>
            <a:lvl1pPr algn="r">
              <a:buNone/>
              <a:defRPr sz="4200" b="1" cap="all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400" y="6556375"/>
            <a:ext cx="2001838" cy="227013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138" y="6556375"/>
            <a:ext cx="2895600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4175" y="6554788"/>
            <a:ext cx="587375" cy="228600"/>
          </a:xfrm>
        </p:spPr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EBEEA598-EEFC-46A7-A4AE-9B7DFE98AAA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8370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C0157-4651-4B0F-96B5-E19F9E6DD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8932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lvl1pPr>
              <a:defRPr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C6CF81-93E1-426B-A435-B546921D217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606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D810D-83A6-46AE-AFA3-CD23BBA19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654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B10F6E-C40B-4049-9CD2-025016EBBA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1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lIns="45720" tIns="0" rIns="0" bIns="0" spcCol="0" rtlCol="0" fromWordArt="0" forceAA="0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2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CFE859-7F20-4E8B-91C1-5A1C0C543C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866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 rot="21240000">
            <a:off x="598488" y="1004888"/>
            <a:ext cx="4319587" cy="4311650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 rot="21420000">
            <a:off x="596900" y="998538"/>
            <a:ext cx="4319588" cy="4313237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lIns="82296" tIns="0" rIns="0" bIns="0" spcCol="0" rtlCol="0" fromWordArt="0" forceAA="0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extLst/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F15426E-8EAB-4E7C-9935-BDA95A0765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32256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675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30" name="Text Placeholder 30"/>
          <p:cNvSpPr>
            <a:spLocks noGrp="1"/>
          </p:cNvSpPr>
          <p:nvPr>
            <p:ph type="body" idx="1"/>
          </p:nvPr>
        </p:nvSpPr>
        <p:spPr bwMode="auto">
          <a:xfrm>
            <a:off x="457200" y="1609725"/>
            <a:ext cx="7239000" cy="4846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6563" y="6557963"/>
            <a:ext cx="2001837" cy="22701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63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575" y="6556375"/>
            <a:ext cx="588963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pPr>
              <a:defRPr/>
            </a:pPr>
            <a:fld id="{F2ECE066-36B6-4D7B-9CEE-BF616DEF1F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04" r:id="rId2"/>
    <p:sldLayoutId id="2147483712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3" r:id="rId9"/>
    <p:sldLayoutId id="2147483710" r:id="rId10"/>
    <p:sldLayoutId id="214748371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800" b="1" kern="1200" cap="all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800" b="1">
          <a:solidFill>
            <a:schemeClr val="tx1"/>
          </a:solidFill>
          <a:latin typeface="Tw Cen MT" pitchFamily="34" charset="0"/>
        </a:defRPr>
      </a:lvl9pPr>
      <a:extLst/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tx2"/>
        </a:buClr>
        <a:buSzPct val="73000"/>
        <a:buFont typeface="Wingdings 2" pitchFamily="18" charset="2"/>
        <a:buChar char="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20700" indent="-228600" algn="l" rtl="0" eaLnBrk="0" fontAlgn="base" hangingPunct="0">
        <a:spcBef>
          <a:spcPts val="500"/>
        </a:spcBef>
        <a:spcAft>
          <a:spcPct val="0"/>
        </a:spcAft>
        <a:buClr>
          <a:srgbClr val="D8B25C"/>
        </a:buClr>
        <a:buSzPct val="80000"/>
        <a:buFont typeface="Wingdings 2" pitchFamily="18" charset="2"/>
        <a:buChar char=""/>
        <a:defRPr sz="2300" kern="1200">
          <a:solidFill>
            <a:srgbClr val="6C6C6C"/>
          </a:solidFill>
          <a:latin typeface="+mn-lt"/>
          <a:ea typeface="+mn-ea"/>
          <a:cs typeface="+mn-cs"/>
        </a:defRPr>
      </a:lvl2pPr>
      <a:lvl3pPr marL="758825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0000"/>
        <a:buFont typeface="Wingdings" pitchFamily="2" charset="2"/>
        <a:buChar char="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4888" indent="-228600" algn="l" rtl="0" eaLnBrk="0" fontAlgn="base" hangingPunct="0">
        <a:spcBef>
          <a:spcPct val="20000"/>
        </a:spcBef>
        <a:spcAft>
          <a:spcPct val="0"/>
        </a:spcAft>
        <a:buClr>
          <a:srgbClr val="D8B25C"/>
        </a:buClr>
        <a:buSzPct val="80000"/>
        <a:buFont typeface="Wingdings 2" pitchFamily="18" charset="2"/>
        <a:buChar char=""/>
        <a:defRPr sz="2000" kern="1200">
          <a:solidFill>
            <a:srgbClr val="6C6C6C"/>
          </a:solidFill>
          <a:latin typeface="+mn-lt"/>
          <a:ea typeface="+mn-ea"/>
          <a:cs typeface="+mn-cs"/>
        </a:defRPr>
      </a:lvl4pPr>
      <a:lvl5pPr marL="1279525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70000"/>
        <a:buFont typeface="Wingdings" pitchFamily="2" charset="2"/>
        <a:buChar char="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Probation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354388" y="3540125"/>
            <a:ext cx="5114925" cy="1101725"/>
          </a:xfrm>
        </p:spPr>
        <p:txBody>
          <a:bodyPr/>
          <a:lstStyle/>
          <a:p>
            <a:pPr eaLnBrk="1" hangingPunct="1"/>
            <a:r>
              <a:rPr lang="en-US" smtClean="0"/>
              <a:t>History</a:t>
            </a:r>
          </a:p>
          <a:p>
            <a:pPr eaLnBrk="1" hangingPunct="1"/>
            <a:r>
              <a:rPr lang="en-US" smtClean="0"/>
              <a:t>Probation 101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Probation Basics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Latest National Stats (end of 2008)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4.3 million on probation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½ from felony convictions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30% drug offense, 25% property offense, 19% violent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¾ Males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About 20% of probationers are housed in TX and CA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Of those who exited supervision in 2008: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63% completed their full-term sentences or were released early  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17% were re-incarcerated. </a:t>
            </a:r>
            <a:br>
              <a:rPr lang="en-US" smtClean="0"/>
            </a:br>
            <a:endParaRPr lang="en-US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99563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Minnesota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Strong Tradition of Community Corrections</a:t>
            </a:r>
          </a:p>
          <a:p>
            <a:pPr lvl="1" eaLnBrk="1" hangingPunct="1"/>
            <a:r>
              <a:rPr lang="en-US" smtClean="0"/>
              <a:t>First “Community Corrections Act”</a:t>
            </a:r>
          </a:p>
          <a:p>
            <a:pPr lvl="1" eaLnBrk="1" hangingPunct="1"/>
            <a:r>
              <a:rPr lang="en-US" smtClean="0"/>
              <a:t>Therefore, mid to high rate for probation/parole in nation </a:t>
            </a:r>
          </a:p>
          <a:p>
            <a:pPr lvl="2" eaLnBrk="1" hangingPunct="1"/>
            <a:r>
              <a:rPr lang="en-US" smtClean="0"/>
              <a:t>3,000/100,000 citizens  (3% of MN citizens) </a:t>
            </a:r>
          </a:p>
          <a:p>
            <a:pPr lvl="2" eaLnBrk="1" hangingPunct="1"/>
            <a:r>
              <a:rPr lang="en-US" smtClean="0"/>
              <a:t>30% are felons </a:t>
            </a:r>
          </a:p>
          <a:p>
            <a:pPr lvl="3" eaLnBrk="1" hangingPunct="1"/>
            <a:r>
              <a:rPr lang="en-US" smtClean="0"/>
              <a:t>Most felony convictions for drug, assault, forgery/theft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Probation Conditions 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Judges have authority</a:t>
            </a:r>
          </a:p>
          <a:p>
            <a:pPr lvl="1" eaLnBrk="1" hangingPunct="1"/>
            <a:r>
              <a:rPr lang="en-US" sz="2400" smtClean="0"/>
              <a:t>Legislature may set “general” conditions</a:t>
            </a:r>
          </a:p>
          <a:p>
            <a:pPr lvl="1" eaLnBrk="1" hangingPunct="1"/>
            <a:r>
              <a:rPr lang="en-US" sz="2400" smtClean="0"/>
              <a:t>Even here, judges can decline to impose them</a:t>
            </a:r>
          </a:p>
          <a:p>
            <a:pPr lvl="1" eaLnBrk="1" hangingPunct="1"/>
            <a:r>
              <a:rPr lang="en-US" sz="2400" smtClean="0"/>
              <a:t>HUGE LEVEL OF DISCRETION</a:t>
            </a:r>
          </a:p>
          <a:p>
            <a:pPr lvl="1" eaLnBrk="1" hangingPunct="1">
              <a:buFont typeface="Wingdings" pitchFamily="2" charset="2"/>
              <a:buNone/>
            </a:pPr>
            <a:endParaRPr lang="en-US" sz="2400" smtClean="0"/>
          </a:p>
          <a:p>
            <a:pPr eaLnBrk="1" hangingPunct="1"/>
            <a:r>
              <a:rPr lang="en-US" sz="2800" smtClean="0"/>
              <a:t>TYPES: Standard, Punitive, Treatment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Conditions of Probation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mtClean="0"/>
              <a:t>Traditional Model = Rehabilitation Conditions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Still some emphasis on this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Sex offender treatment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Drug/alcohol treatment, Drug Court </a:t>
            </a:r>
          </a:p>
          <a:p>
            <a:pPr lvl="2" eaLnBrk="1" hangingPunct="1">
              <a:lnSpc>
                <a:spcPct val="80000"/>
              </a:lnSpc>
            </a:pPr>
            <a:r>
              <a:rPr lang="en-US" smtClean="0"/>
              <a:t>Anger management, cognitive skills, etc. </a:t>
            </a:r>
          </a:p>
          <a:p>
            <a:pPr eaLnBrk="1" hangingPunct="1">
              <a:lnSpc>
                <a:spcPct val="80000"/>
              </a:lnSpc>
            </a:pPr>
            <a:r>
              <a:rPr lang="en-US" smtClean="0"/>
              <a:t>1980s Introduced Punitive Conditions</a:t>
            </a:r>
            <a:endParaRPr lang="en-US" sz="280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Prison time/boot camp/”shock probation”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Intensive Supervision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Electronic Monitoring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Fines, Fees and Restitution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Community Service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smtClean="0"/>
              <a:t>Drug Testing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The Limits of Conditions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Conditions must be clear</a:t>
            </a:r>
          </a:p>
          <a:p>
            <a:pPr eaLnBrk="1" hangingPunct="1"/>
            <a:r>
              <a:rPr lang="en-US" smtClean="0"/>
              <a:t>Conditions must be reasonable</a:t>
            </a:r>
          </a:p>
          <a:p>
            <a:pPr eaLnBrk="1" hangingPunct="1"/>
            <a:r>
              <a:rPr lang="en-US" smtClean="0"/>
              <a:t>Conditoins must protect society or rehabilitate offender</a:t>
            </a:r>
          </a:p>
          <a:p>
            <a:pPr eaLnBrk="1" hangingPunct="1"/>
            <a:r>
              <a:rPr lang="en-US" smtClean="0"/>
              <a:t>Conditions must be constitutional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 dirty="0"/>
              <a:t>Effectiveness of Conditions: </a:t>
            </a:r>
            <a:br>
              <a:rPr lang="en-US" sz="4000" dirty="0"/>
            </a:br>
            <a:r>
              <a:rPr lang="en-US" sz="4000" dirty="0"/>
              <a:t>Be careful what you impose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419600"/>
          </a:xfrm>
        </p:spPr>
        <p:txBody>
          <a:bodyPr/>
          <a:lstStyle/>
          <a:p>
            <a:pPr eaLnBrk="1" hangingPunct="1"/>
            <a:r>
              <a:rPr lang="en-US" smtClean="0"/>
              <a:t>Drug Testing as an Example</a:t>
            </a:r>
          </a:p>
          <a:p>
            <a:pPr lvl="1" eaLnBrk="1" hangingPunct="1"/>
            <a:r>
              <a:rPr lang="en-US" smtClean="0"/>
              <a:t>Random Drug Testing</a:t>
            </a:r>
            <a:r>
              <a:rPr lang="en-US" sz="2400" smtClean="0"/>
              <a:t> </a:t>
            </a:r>
          </a:p>
          <a:p>
            <a:pPr lvl="2" eaLnBrk="1" hangingPunct="1"/>
            <a:r>
              <a:rPr lang="en-US" smtClean="0"/>
              <a:t>Difficulty for the Offender </a:t>
            </a:r>
          </a:p>
          <a:p>
            <a:pPr lvl="2" eaLnBrk="1" hangingPunct="1"/>
            <a:r>
              <a:rPr lang="en-US" smtClean="0"/>
              <a:t>Cost to Probation Department </a:t>
            </a:r>
          </a:p>
          <a:p>
            <a:pPr lvl="2" eaLnBrk="1" hangingPunct="1"/>
            <a:r>
              <a:rPr lang="en-US" smtClean="0"/>
              <a:t>Drug testing “games”</a:t>
            </a:r>
          </a:p>
          <a:p>
            <a:pPr lvl="1" eaLnBrk="1" hangingPunct="1"/>
            <a:r>
              <a:rPr lang="en-US" smtClean="0"/>
              <a:t>What do you do with Positive tests?</a:t>
            </a:r>
          </a:p>
          <a:p>
            <a:pPr lvl="2" eaLnBrk="1" hangingPunct="1"/>
            <a:r>
              <a:rPr lang="en-US" smtClean="0"/>
              <a:t>Revoke?  Expensive, “Unwarranted?” </a:t>
            </a:r>
          </a:p>
          <a:p>
            <a:pPr lvl="2" eaLnBrk="1" hangingPunct="1"/>
            <a:r>
              <a:rPr lang="en-US" smtClean="0"/>
              <a:t>Warn?  Puts PO in bad position</a:t>
            </a:r>
          </a:p>
          <a:p>
            <a:pPr lvl="2" eaLnBrk="1" hangingPunct="1"/>
            <a:endParaRPr lang="en-US" smtClean="0"/>
          </a:p>
          <a:p>
            <a:pPr lvl="1" eaLnBrk="1" hangingPunct="1"/>
            <a:endParaRPr lang="en-US" sz="2400" smtClean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Pre-Sentence Investigation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PSI = “Investigative Function” of Probation</a:t>
            </a:r>
          </a:p>
          <a:p>
            <a:pPr lvl="1" eaLnBrk="1" hangingPunct="1"/>
            <a:r>
              <a:rPr lang="en-US" smtClean="0"/>
              <a:t>Front End</a:t>
            </a:r>
          </a:p>
          <a:p>
            <a:pPr lvl="1" eaLnBrk="1" hangingPunct="1"/>
            <a:r>
              <a:rPr lang="en-US" smtClean="0"/>
              <a:t>Specialized vs. General</a:t>
            </a:r>
          </a:p>
          <a:p>
            <a:pPr eaLnBrk="1" hangingPunct="1"/>
            <a:r>
              <a:rPr lang="en-US" smtClean="0"/>
              <a:t>Content of PSI</a:t>
            </a:r>
          </a:p>
          <a:p>
            <a:pPr lvl="1" eaLnBrk="1" hangingPunct="1"/>
            <a:r>
              <a:rPr lang="en-US" smtClean="0"/>
              <a:t>Old/rehab/narrative</a:t>
            </a:r>
          </a:p>
          <a:p>
            <a:pPr lvl="1" eaLnBrk="1" hangingPunct="1"/>
            <a:r>
              <a:rPr lang="en-US" smtClean="0"/>
              <a:t>New/risk based/guidelines/actuarial risk/needs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How do judges use PSI?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Careful review for sentencing?</a:t>
            </a:r>
          </a:p>
          <a:p>
            <a:pPr eaLnBrk="1" hangingPunct="1"/>
            <a:r>
              <a:rPr lang="en-US" smtClean="0"/>
              <a:t>Scan through for certain pieces of information?</a:t>
            </a:r>
          </a:p>
          <a:p>
            <a:pPr eaLnBrk="1" hangingPunct="1"/>
            <a:r>
              <a:rPr lang="en-US" smtClean="0"/>
              <a:t>Sentencing recommendation </a:t>
            </a:r>
          </a:p>
          <a:p>
            <a:pPr lvl="1" eaLnBrk="1" hangingPunct="1"/>
            <a:r>
              <a:rPr lang="en-US" smtClean="0"/>
              <a:t>Presumptive Guideline sentence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Other PSI issues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Legal Issues</a:t>
            </a:r>
          </a:p>
          <a:p>
            <a:pPr lvl="1" eaLnBrk="1" hangingPunct="1"/>
            <a:r>
              <a:rPr lang="en-US" smtClean="0"/>
              <a:t>Defendant have a right to see PSI?</a:t>
            </a:r>
          </a:p>
          <a:p>
            <a:pPr lvl="1" eaLnBrk="1" hangingPunct="1"/>
            <a:r>
              <a:rPr lang="en-US" smtClean="0"/>
              <a:t>Other </a:t>
            </a:r>
          </a:p>
          <a:p>
            <a:pPr lvl="2" eaLnBrk="1" hangingPunct="1"/>
            <a:r>
              <a:rPr lang="en-US" smtClean="0"/>
              <a:t>Hearsay admitted</a:t>
            </a:r>
          </a:p>
          <a:p>
            <a:pPr lvl="2" eaLnBrk="1" hangingPunct="1"/>
            <a:r>
              <a:rPr lang="en-US" smtClean="0"/>
              <a:t>Attorney not necessary</a:t>
            </a:r>
          </a:p>
          <a:p>
            <a:pPr lvl="2" eaLnBrk="1" hangingPunct="1"/>
            <a:r>
              <a:rPr lang="en-US" smtClean="0"/>
              <a:t>Inaccuracies </a:t>
            </a:r>
          </a:p>
          <a:p>
            <a:pPr eaLnBrk="1" hangingPunct="1"/>
            <a:r>
              <a:rPr lang="en-US" smtClean="0"/>
              <a:t>Private PSI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Early Precursors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Middle Ages (1200s-1800s)</a:t>
            </a:r>
          </a:p>
          <a:p>
            <a:pPr lvl="1" eaLnBrk="1" hangingPunct="1"/>
            <a:r>
              <a:rPr lang="en-US" smtClean="0"/>
              <a:t>Benefit of the Clergy</a:t>
            </a:r>
          </a:p>
          <a:p>
            <a:pPr lvl="1" eaLnBrk="1" hangingPunct="1"/>
            <a:r>
              <a:rPr lang="en-US" smtClean="0"/>
              <a:t>Sanctuary</a:t>
            </a:r>
          </a:p>
          <a:p>
            <a:pPr lvl="1" eaLnBrk="1" hangingPunct="1"/>
            <a:r>
              <a:rPr lang="en-US" smtClean="0"/>
              <a:t>Judicial Reprieve</a:t>
            </a:r>
          </a:p>
          <a:p>
            <a:pPr lvl="1" eaLnBrk="1" hangingPunct="1"/>
            <a:endParaRPr lang="en-US" smtClean="0"/>
          </a:p>
          <a:p>
            <a:pPr eaLnBrk="1" hangingPunct="1"/>
            <a:r>
              <a:rPr lang="en-US" smtClean="0"/>
              <a:t>Common Theme/Purpose?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Early American Experience 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Benefit of the Clergy?</a:t>
            </a:r>
          </a:p>
          <a:p>
            <a:pPr eaLnBrk="1" hangingPunct="1"/>
            <a:r>
              <a:rPr lang="en-US" smtClean="0"/>
              <a:t>Security for Good Behavior</a:t>
            </a:r>
          </a:p>
          <a:p>
            <a:pPr eaLnBrk="1" hangingPunct="1"/>
            <a:r>
              <a:rPr lang="en-US" smtClean="0"/>
              <a:t>In Massachusetts</a:t>
            </a:r>
          </a:p>
          <a:p>
            <a:pPr lvl="1" eaLnBrk="1" hangingPunct="1"/>
            <a:r>
              <a:rPr lang="en-US" smtClean="0"/>
              <a:t>“Filing” or “Laying on File”</a:t>
            </a:r>
          </a:p>
          <a:p>
            <a:pPr lvl="1" eaLnBrk="1" hangingPunct="1"/>
            <a:r>
              <a:rPr lang="en-US" smtClean="0"/>
              <a:t>“Motion to Quash”</a:t>
            </a:r>
          </a:p>
          <a:p>
            <a:pPr lvl="1" eaLnBrk="1" hangingPunct="1"/>
            <a:r>
              <a:rPr lang="en-US" smtClean="0"/>
              <a:t>Release on Recognizance or “Suspended Sentence”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John Augustus (1785-1859)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Credited as “Father of Probation”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Probation = “period of proving or trial”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Began his probation work in 1841 by bailing out a “common drunk”</a:t>
            </a:r>
          </a:p>
          <a:p>
            <a:pPr lvl="2" eaLnBrk="1" hangingPunct="1">
              <a:lnSpc>
                <a:spcPct val="90000"/>
              </a:lnSpc>
            </a:pPr>
            <a:r>
              <a:rPr lang="en-US" smtClean="0"/>
              <a:t>Bailed 1100 people over first 10 years, 2000 for lifetime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Practices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Provide bail, sentence postponed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Found home, employment…counseled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Brought back to court after period of time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If successful, no incarceration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Emergence of Probation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Timeline</a:t>
            </a:r>
          </a:p>
          <a:p>
            <a:pPr lvl="1" eaLnBrk="1" hangingPunct="1"/>
            <a:r>
              <a:rPr lang="en-US" smtClean="0"/>
              <a:t>MA first to pass probation law (juveniles) in 1878</a:t>
            </a:r>
          </a:p>
          <a:p>
            <a:pPr lvl="1" eaLnBrk="1" hangingPunct="1"/>
            <a:r>
              <a:rPr lang="en-US" smtClean="0"/>
              <a:t>In 1900, only 6 states had a probation law</a:t>
            </a:r>
          </a:p>
          <a:p>
            <a:pPr lvl="1" eaLnBrk="1" hangingPunct="1"/>
            <a:r>
              <a:rPr lang="en-US" smtClean="0"/>
              <a:t>By 1938, 37 states have juvenile and adult probation laws</a:t>
            </a:r>
          </a:p>
          <a:p>
            <a:pPr lvl="1" eaLnBrk="1" hangingPunct="1"/>
            <a:r>
              <a:rPr lang="en-US" smtClean="0"/>
              <a:t>By 1956, all states have adult and juvenile probation laws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Why in the early 1900s? 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The </a:t>
            </a:r>
            <a:r>
              <a:rPr lang="en-US" i="1" smtClean="0"/>
              <a:t>Killits Case</a:t>
            </a:r>
            <a:endParaRPr lang="en-US" smtClean="0"/>
          </a:p>
          <a:p>
            <a:pPr eaLnBrk="1" hangingPunct="1"/>
            <a:r>
              <a:rPr lang="en-US" smtClean="0"/>
              <a:t>The Juvenile Court Movement</a:t>
            </a:r>
          </a:p>
          <a:p>
            <a:pPr eaLnBrk="1" hangingPunct="1"/>
            <a:r>
              <a:rPr lang="en-US" smtClean="0"/>
              <a:t>The Progressive Era (1900-1950)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The Fall From Grace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Rehabilitation Comes under attack (early 1970s)</a:t>
            </a:r>
          </a:p>
          <a:p>
            <a:pPr lvl="1" eaLnBrk="1" hangingPunct="1"/>
            <a:r>
              <a:rPr lang="en-US" smtClean="0"/>
              <a:t>Rx (progressives) tied heavily to probation </a:t>
            </a:r>
          </a:p>
          <a:p>
            <a:pPr lvl="1" eaLnBrk="1" hangingPunct="1"/>
            <a:r>
              <a:rPr lang="en-US" smtClean="0"/>
              <a:t>Probation comes under attack (1980s)</a:t>
            </a:r>
          </a:p>
          <a:p>
            <a:pPr lvl="2" eaLnBrk="1" hangingPunct="1"/>
            <a:r>
              <a:rPr lang="en-US" smtClean="0"/>
              <a:t>Charles Murray “Beyond Probation”</a:t>
            </a:r>
          </a:p>
          <a:p>
            <a:pPr lvl="2" eaLnBrk="1" hangingPunct="1"/>
            <a:r>
              <a:rPr lang="en-US" smtClean="0"/>
              <a:t>The 1985 “RAND report”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Turning Up the Heat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1982  Georgia starts Intensive Supervision Program</a:t>
            </a:r>
          </a:p>
          <a:p>
            <a:pPr eaLnBrk="1" hangingPunct="1"/>
            <a:r>
              <a:rPr lang="en-US" smtClean="0"/>
              <a:t>1983  Electronic monitoring begins in New Mexico</a:t>
            </a:r>
          </a:p>
          <a:p>
            <a:pPr eaLnBrk="1" hangingPunct="1"/>
            <a:r>
              <a:rPr lang="en-US" smtClean="0"/>
              <a:t>1989  All states have an ISP program</a:t>
            </a:r>
          </a:p>
          <a:p>
            <a:pPr eaLnBrk="1" hangingPunct="1"/>
            <a:r>
              <a:rPr lang="en-US" smtClean="0"/>
              <a:t>1993  Evaluations of ISP programs suggest “supervision only” ISP programs are ineffective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/>
              <a:t>Where is probation now?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Many departments still “zero tolerance”</a:t>
            </a:r>
          </a:p>
          <a:p>
            <a:pPr eaLnBrk="1" hangingPunct="1"/>
            <a:r>
              <a:rPr lang="en-US" smtClean="0"/>
              <a:t>Arguments for “reinventing probation”</a:t>
            </a:r>
          </a:p>
          <a:p>
            <a:pPr lvl="1" eaLnBrk="1" hangingPunct="1"/>
            <a:r>
              <a:rPr lang="en-US" smtClean="0"/>
              <a:t>Community Probation</a:t>
            </a:r>
          </a:p>
          <a:p>
            <a:pPr lvl="1" eaLnBrk="1" hangingPunct="1"/>
            <a:r>
              <a:rPr lang="en-US" smtClean="0"/>
              <a:t>Restorative Justice</a:t>
            </a:r>
          </a:p>
          <a:p>
            <a:pPr lvl="1" eaLnBrk="1" hangingPunct="1"/>
            <a:r>
              <a:rPr lang="en-US" smtClean="0"/>
              <a:t>Cooperation with Police</a:t>
            </a:r>
          </a:p>
          <a:p>
            <a:pPr lvl="1" eaLnBrk="1" hangingPunct="1"/>
            <a:r>
              <a:rPr lang="en-US" smtClean="0"/>
              <a:t>Cooperation with judges/Drug Courts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241</TotalTime>
  <Words>633</Words>
  <Application>Microsoft Office PowerPoint</Application>
  <PresentationFormat>On-screen Show (4:3)</PresentationFormat>
  <Paragraphs>126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Garamond</vt:lpstr>
      <vt:lpstr>Arial</vt:lpstr>
      <vt:lpstr>Tw Cen MT</vt:lpstr>
      <vt:lpstr>Wingdings 2</vt:lpstr>
      <vt:lpstr>Wingdings</vt:lpstr>
      <vt:lpstr>Calibri</vt:lpstr>
      <vt:lpstr>Opulent</vt:lpstr>
      <vt:lpstr>Probation</vt:lpstr>
      <vt:lpstr>Early Precursors</vt:lpstr>
      <vt:lpstr>Early American Experience </vt:lpstr>
      <vt:lpstr>John Augustus (1785-1859)</vt:lpstr>
      <vt:lpstr>Emergence of Probation</vt:lpstr>
      <vt:lpstr>Why in the early 1900s? </vt:lpstr>
      <vt:lpstr>The Fall From Grace</vt:lpstr>
      <vt:lpstr>Turning Up the Heat</vt:lpstr>
      <vt:lpstr>Where is probation now?</vt:lpstr>
      <vt:lpstr>Probation Basics</vt:lpstr>
      <vt:lpstr>PowerPoint Presentation</vt:lpstr>
      <vt:lpstr>Minnesota</vt:lpstr>
      <vt:lpstr>Probation Conditions </vt:lpstr>
      <vt:lpstr>Conditions of Probation</vt:lpstr>
      <vt:lpstr>The Limits of Conditions</vt:lpstr>
      <vt:lpstr>Effectiveness of Conditions:  Be careful what you impose</vt:lpstr>
      <vt:lpstr>Pre-Sentence Investigation</vt:lpstr>
      <vt:lpstr>How do judges use PSI?</vt:lpstr>
      <vt:lpstr>Other PSI issues</vt:lpstr>
    </vt:vector>
  </TitlesOfParts>
  <Company>UMD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History of Probation</dc:title>
  <dc:creator>Jeff Maahs</dc:creator>
  <cp:lastModifiedBy>Jeffrey R Maahs</cp:lastModifiedBy>
  <cp:revision>19</cp:revision>
  <dcterms:created xsi:type="dcterms:W3CDTF">2003-01-27T03:00:44Z</dcterms:created>
  <dcterms:modified xsi:type="dcterms:W3CDTF">2012-02-02T20:30:15Z</dcterms:modified>
</cp:coreProperties>
</file>