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21"/>
  </p:handout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83" r:id="rId12"/>
    <p:sldId id="273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7124700" cy="9410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1" autoAdjust="0"/>
    <p:restoredTop sz="91981" autoAdjust="0"/>
  </p:normalViewPr>
  <p:slideViewPr>
    <p:cSldViewPr>
      <p:cViewPr varScale="1">
        <p:scale>
          <a:sx n="84" d="100"/>
          <a:sy n="8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5B609-746B-47F1-9D5C-316803189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2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4C5512-4583-4D2A-A984-A4BADB48C8E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9170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DE5D-EAF3-4673-A6B6-939CBA4E2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8F09F2D-F57A-45A7-B306-FDA0890B5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2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28C9-A674-4324-94FB-0FCE32C5E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0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EA598-EEFC-46A7-A4AE-9B7DFE98A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37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C0157-4651-4B0F-96B5-E19F9E6DD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9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6CF81-93E1-426B-A435-B546921D2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D810D-83A6-46AE-AFA3-CD23BBA19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5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0F6E-C40B-4049-9CD2-025016EBB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FE859-7F20-4E8B-91C1-5A1C0C543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8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15426E-8EAB-4E7C-9935-BDA95A076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22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2ECE066-36B6-4D7B-9CEE-BF616DEF1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4" r:id="rId2"/>
    <p:sldLayoutId id="2147483712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3" r:id="rId9"/>
    <p:sldLayoutId id="2147483710" r:id="rId10"/>
    <p:sldLayoutId id="21474837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w Cen MT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D8B25C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8B25C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Probation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History</a:t>
            </a:r>
          </a:p>
          <a:p>
            <a:pPr eaLnBrk="1" hangingPunct="1"/>
            <a:r>
              <a:rPr lang="en-US" smtClean="0"/>
              <a:t>Probation 101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Probation Basics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Latest National Stats (end of 2008)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4.3 million on probation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½ from felony convictions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30% drug offense, 25% property offense, 19% violent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¾ Males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About 20% of probationers are housed in TX and CA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Of those who exited supervision in 2008: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63% completed their full-term sentences or were released early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17% were re-incarcerated. 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9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Minnesota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Strong Tradition of Community Corrections</a:t>
            </a:r>
          </a:p>
          <a:p>
            <a:pPr lvl="1" eaLnBrk="1" hangingPunct="1"/>
            <a:r>
              <a:rPr lang="en-US" smtClean="0"/>
              <a:t>First “Community Corrections Act”</a:t>
            </a:r>
          </a:p>
          <a:p>
            <a:pPr lvl="1" eaLnBrk="1" hangingPunct="1"/>
            <a:r>
              <a:rPr lang="en-US" smtClean="0"/>
              <a:t>Therefore, mid to high rate for probation/parole in nation </a:t>
            </a:r>
          </a:p>
          <a:p>
            <a:pPr lvl="2" eaLnBrk="1" hangingPunct="1"/>
            <a:r>
              <a:rPr lang="en-US" smtClean="0"/>
              <a:t>3,000/100,000 citizens  (3% of MN citizens) </a:t>
            </a:r>
          </a:p>
          <a:p>
            <a:pPr lvl="2" eaLnBrk="1" hangingPunct="1"/>
            <a:r>
              <a:rPr lang="en-US" smtClean="0"/>
              <a:t>30% are felons </a:t>
            </a:r>
          </a:p>
          <a:p>
            <a:pPr lvl="3" eaLnBrk="1" hangingPunct="1"/>
            <a:r>
              <a:rPr lang="en-US" smtClean="0"/>
              <a:t>Most felony convictions for drug, assault, forgery/theft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Probation Conditions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Judges have authority</a:t>
            </a:r>
          </a:p>
          <a:p>
            <a:pPr lvl="1" eaLnBrk="1" hangingPunct="1"/>
            <a:r>
              <a:rPr lang="en-US" sz="2400" smtClean="0"/>
              <a:t>Legislature may set “general” conditions</a:t>
            </a:r>
          </a:p>
          <a:p>
            <a:pPr lvl="1" eaLnBrk="1" hangingPunct="1"/>
            <a:r>
              <a:rPr lang="en-US" sz="2400" smtClean="0"/>
              <a:t>Even here, judges can decline to impose them</a:t>
            </a:r>
          </a:p>
          <a:p>
            <a:pPr lvl="1" eaLnBrk="1" hangingPunct="1"/>
            <a:r>
              <a:rPr lang="en-US" sz="2400" smtClean="0"/>
              <a:t>HUGE LEVEL OF DISCRETION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800" smtClean="0"/>
              <a:t>TYPES: Standard, Punitive, Treatment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Conditions of Probation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Traditional Model = Rehabilitation Conditions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Still some emphasis on this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Sex offender treatment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Drug/alcohol treatment, Drug Court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Anger management, cognitive skills, etc.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1980s Introduced Punitive Conditions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Prison time/boot camp/”shock probation”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Intensive Supervision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Electronic Monitoring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Fines, Fees and Restitution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Community Service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Drug Testing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Limits of Conditions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Conditions must be clear</a:t>
            </a:r>
          </a:p>
          <a:p>
            <a:pPr eaLnBrk="1" hangingPunct="1"/>
            <a:r>
              <a:rPr lang="en-US" smtClean="0"/>
              <a:t>Conditions must be reasonable</a:t>
            </a:r>
          </a:p>
          <a:p>
            <a:pPr eaLnBrk="1" hangingPunct="1"/>
            <a:r>
              <a:rPr lang="en-US" smtClean="0"/>
              <a:t>Conditoins must protect society or rehabilitate offender</a:t>
            </a:r>
          </a:p>
          <a:p>
            <a:pPr eaLnBrk="1" hangingPunct="1"/>
            <a:r>
              <a:rPr lang="en-US" smtClean="0"/>
              <a:t>Conditions must be constitutional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Effectiveness of Conditions: </a:t>
            </a:r>
            <a:br>
              <a:rPr lang="en-US" sz="4000" dirty="0"/>
            </a:br>
            <a:r>
              <a:rPr lang="en-US" sz="4000" dirty="0"/>
              <a:t>Be careful what you impose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/>
            <a:r>
              <a:rPr lang="en-US" smtClean="0"/>
              <a:t>Drug Testing as an Example</a:t>
            </a:r>
          </a:p>
          <a:p>
            <a:pPr lvl="1" eaLnBrk="1" hangingPunct="1"/>
            <a:r>
              <a:rPr lang="en-US" smtClean="0"/>
              <a:t>Random Drug Testing</a:t>
            </a:r>
            <a:r>
              <a:rPr lang="en-US" sz="2400" smtClean="0"/>
              <a:t> </a:t>
            </a:r>
          </a:p>
          <a:p>
            <a:pPr lvl="2" eaLnBrk="1" hangingPunct="1"/>
            <a:r>
              <a:rPr lang="en-US" smtClean="0"/>
              <a:t>Difficulty for the Offender </a:t>
            </a:r>
          </a:p>
          <a:p>
            <a:pPr lvl="2" eaLnBrk="1" hangingPunct="1"/>
            <a:r>
              <a:rPr lang="en-US" smtClean="0"/>
              <a:t>Cost to Probation Department </a:t>
            </a:r>
          </a:p>
          <a:p>
            <a:pPr lvl="2" eaLnBrk="1" hangingPunct="1"/>
            <a:r>
              <a:rPr lang="en-US" smtClean="0"/>
              <a:t>Drug testing “games”</a:t>
            </a:r>
          </a:p>
          <a:p>
            <a:pPr lvl="1" eaLnBrk="1" hangingPunct="1"/>
            <a:r>
              <a:rPr lang="en-US" smtClean="0"/>
              <a:t>What do you do with Positive tests?</a:t>
            </a:r>
          </a:p>
          <a:p>
            <a:pPr lvl="2" eaLnBrk="1" hangingPunct="1"/>
            <a:r>
              <a:rPr lang="en-US" smtClean="0"/>
              <a:t>Revoke?  Expensive, “Unwarranted?” </a:t>
            </a:r>
          </a:p>
          <a:p>
            <a:pPr lvl="2" eaLnBrk="1" hangingPunct="1"/>
            <a:r>
              <a:rPr lang="en-US" smtClean="0"/>
              <a:t>Warn?  Puts PO in bad position</a:t>
            </a:r>
          </a:p>
          <a:p>
            <a:pPr lvl="2" eaLnBrk="1" hangingPunct="1"/>
            <a:endParaRPr lang="en-US" smtClean="0"/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Pre-Sentence Investigation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PSI = “Investigative Function” of Probation</a:t>
            </a:r>
          </a:p>
          <a:p>
            <a:pPr lvl="1" eaLnBrk="1" hangingPunct="1"/>
            <a:r>
              <a:rPr lang="en-US" smtClean="0"/>
              <a:t>Front End</a:t>
            </a:r>
          </a:p>
          <a:p>
            <a:pPr lvl="1" eaLnBrk="1" hangingPunct="1"/>
            <a:r>
              <a:rPr lang="en-US" smtClean="0"/>
              <a:t>Specialized vs. General</a:t>
            </a:r>
          </a:p>
          <a:p>
            <a:pPr eaLnBrk="1" hangingPunct="1"/>
            <a:r>
              <a:rPr lang="en-US" smtClean="0"/>
              <a:t>Content of PSI</a:t>
            </a:r>
          </a:p>
          <a:p>
            <a:pPr lvl="1" eaLnBrk="1" hangingPunct="1"/>
            <a:r>
              <a:rPr lang="en-US" smtClean="0"/>
              <a:t>Old/rehab/narrative</a:t>
            </a:r>
          </a:p>
          <a:p>
            <a:pPr lvl="1" eaLnBrk="1" hangingPunct="1"/>
            <a:r>
              <a:rPr lang="en-US" smtClean="0"/>
              <a:t>New/risk based/guidelines/actuarial risk/needs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How do judges use PSI?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Careful review for sentencing?</a:t>
            </a:r>
          </a:p>
          <a:p>
            <a:pPr eaLnBrk="1" hangingPunct="1"/>
            <a:r>
              <a:rPr lang="en-US" smtClean="0"/>
              <a:t>Scan through for certain pieces of information?</a:t>
            </a:r>
          </a:p>
          <a:p>
            <a:pPr eaLnBrk="1" hangingPunct="1"/>
            <a:r>
              <a:rPr lang="en-US" smtClean="0"/>
              <a:t>Sentencing recommendation </a:t>
            </a:r>
          </a:p>
          <a:p>
            <a:pPr lvl="1" eaLnBrk="1" hangingPunct="1"/>
            <a:r>
              <a:rPr lang="en-US" smtClean="0"/>
              <a:t>Presumptive Guideline sentence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Other PSI issues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Legal Issues</a:t>
            </a:r>
          </a:p>
          <a:p>
            <a:pPr lvl="1" eaLnBrk="1" hangingPunct="1"/>
            <a:r>
              <a:rPr lang="en-US" smtClean="0"/>
              <a:t>Defendant have a right to see PSI?</a:t>
            </a:r>
          </a:p>
          <a:p>
            <a:pPr lvl="1" eaLnBrk="1" hangingPunct="1"/>
            <a:r>
              <a:rPr lang="en-US" smtClean="0"/>
              <a:t>Other </a:t>
            </a:r>
          </a:p>
          <a:p>
            <a:pPr lvl="2" eaLnBrk="1" hangingPunct="1"/>
            <a:r>
              <a:rPr lang="en-US" smtClean="0"/>
              <a:t>Hearsay admitted</a:t>
            </a:r>
          </a:p>
          <a:p>
            <a:pPr lvl="2" eaLnBrk="1" hangingPunct="1"/>
            <a:r>
              <a:rPr lang="en-US" smtClean="0"/>
              <a:t>Attorney not necessary</a:t>
            </a:r>
          </a:p>
          <a:p>
            <a:pPr lvl="2" eaLnBrk="1" hangingPunct="1"/>
            <a:r>
              <a:rPr lang="en-US" smtClean="0"/>
              <a:t>Inaccuracies </a:t>
            </a:r>
          </a:p>
          <a:p>
            <a:pPr eaLnBrk="1" hangingPunct="1"/>
            <a:r>
              <a:rPr lang="en-US" smtClean="0"/>
              <a:t>Private PSI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Early Precursors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Middle Ages (1200s-1800s)</a:t>
            </a:r>
          </a:p>
          <a:p>
            <a:pPr lvl="1" eaLnBrk="1" hangingPunct="1"/>
            <a:r>
              <a:rPr lang="en-US" smtClean="0"/>
              <a:t>Benefit of the Clergy</a:t>
            </a:r>
          </a:p>
          <a:p>
            <a:pPr lvl="1" eaLnBrk="1" hangingPunct="1"/>
            <a:r>
              <a:rPr lang="en-US" smtClean="0"/>
              <a:t>Sanctuary</a:t>
            </a:r>
          </a:p>
          <a:p>
            <a:pPr lvl="1" eaLnBrk="1" hangingPunct="1"/>
            <a:r>
              <a:rPr lang="en-US" smtClean="0"/>
              <a:t>Judicial Reprieve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Common Theme/Purpose?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Early American Experience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 of the Clergy?</a:t>
            </a:r>
          </a:p>
          <a:p>
            <a:pPr eaLnBrk="1" hangingPunct="1"/>
            <a:r>
              <a:rPr lang="en-US" smtClean="0"/>
              <a:t>Security for Good Behavior</a:t>
            </a:r>
          </a:p>
          <a:p>
            <a:pPr eaLnBrk="1" hangingPunct="1"/>
            <a:r>
              <a:rPr lang="en-US" smtClean="0"/>
              <a:t>In Massachusetts</a:t>
            </a:r>
          </a:p>
          <a:p>
            <a:pPr lvl="1" eaLnBrk="1" hangingPunct="1"/>
            <a:r>
              <a:rPr lang="en-US" smtClean="0"/>
              <a:t>“Filing” or “Laying on File”</a:t>
            </a:r>
          </a:p>
          <a:p>
            <a:pPr lvl="1" eaLnBrk="1" hangingPunct="1"/>
            <a:r>
              <a:rPr lang="en-US" smtClean="0"/>
              <a:t>“Motion to Quash”</a:t>
            </a:r>
          </a:p>
          <a:p>
            <a:pPr lvl="1" eaLnBrk="1" hangingPunct="1"/>
            <a:r>
              <a:rPr lang="en-US" smtClean="0"/>
              <a:t>Release on Recognizance or “Suspended Sentence”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John Augustus (1785-1859)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Credited as “Father of Probation”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Probation = “period of proving or trial”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Began his probation work in 1841 by bailing out a “common drunk”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Bailed 1100 people over first 10 years, 2000 for lifetime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Practices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Provide bail, sentence postponed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Found home, employment…counseled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Brought back to court after period of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successful, no incarceration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Emergence of Probation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Timeline</a:t>
            </a:r>
          </a:p>
          <a:p>
            <a:pPr lvl="1" eaLnBrk="1" hangingPunct="1"/>
            <a:r>
              <a:rPr lang="en-US" smtClean="0"/>
              <a:t>MA first to pass probation law (juveniles) in 1878</a:t>
            </a:r>
          </a:p>
          <a:p>
            <a:pPr lvl="1" eaLnBrk="1" hangingPunct="1"/>
            <a:r>
              <a:rPr lang="en-US" smtClean="0"/>
              <a:t>In 1900, only 6 states had a probation law</a:t>
            </a:r>
          </a:p>
          <a:p>
            <a:pPr lvl="1" eaLnBrk="1" hangingPunct="1"/>
            <a:r>
              <a:rPr lang="en-US" smtClean="0"/>
              <a:t>By 1938, 37 states have juvenile and adult probation laws</a:t>
            </a:r>
          </a:p>
          <a:p>
            <a:pPr lvl="1" eaLnBrk="1" hangingPunct="1"/>
            <a:r>
              <a:rPr lang="en-US" smtClean="0"/>
              <a:t>By 1956, all states have adult and juvenile probation laws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Why in the early 1900s?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Killits Case</a:t>
            </a:r>
            <a:endParaRPr lang="en-US" smtClean="0"/>
          </a:p>
          <a:p>
            <a:pPr eaLnBrk="1" hangingPunct="1"/>
            <a:r>
              <a:rPr lang="en-US" smtClean="0"/>
              <a:t>The Juvenile Court Movement</a:t>
            </a:r>
          </a:p>
          <a:p>
            <a:pPr eaLnBrk="1" hangingPunct="1"/>
            <a:r>
              <a:rPr lang="en-US" smtClean="0"/>
              <a:t>The Progressive Era (1900-1950)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Fall From Grace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Rehabilitation Comes under attack (early 1970s)</a:t>
            </a:r>
          </a:p>
          <a:p>
            <a:pPr lvl="1" eaLnBrk="1" hangingPunct="1"/>
            <a:r>
              <a:rPr lang="en-US" smtClean="0"/>
              <a:t>Rx (progressives) tied heavily to probation </a:t>
            </a:r>
          </a:p>
          <a:p>
            <a:pPr lvl="1" eaLnBrk="1" hangingPunct="1"/>
            <a:r>
              <a:rPr lang="en-US" smtClean="0"/>
              <a:t>Probation comes under attack (1980s)</a:t>
            </a:r>
          </a:p>
          <a:p>
            <a:pPr lvl="2" eaLnBrk="1" hangingPunct="1"/>
            <a:r>
              <a:rPr lang="en-US" smtClean="0"/>
              <a:t>Charles Murray “Beyond Probation”</a:t>
            </a:r>
          </a:p>
          <a:p>
            <a:pPr lvl="2" eaLnBrk="1" hangingPunct="1"/>
            <a:r>
              <a:rPr lang="en-US" smtClean="0"/>
              <a:t>The 1985 “RAND report”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Turning Up the Heat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1982  Georgia starts Intensive Supervision Program</a:t>
            </a:r>
          </a:p>
          <a:p>
            <a:pPr eaLnBrk="1" hangingPunct="1"/>
            <a:r>
              <a:rPr lang="en-US" smtClean="0"/>
              <a:t>1983  Electronic monitoring begins in New Mexico</a:t>
            </a:r>
          </a:p>
          <a:p>
            <a:pPr eaLnBrk="1" hangingPunct="1"/>
            <a:r>
              <a:rPr lang="en-US" smtClean="0"/>
              <a:t>1989  All states have an ISP program</a:t>
            </a:r>
          </a:p>
          <a:p>
            <a:pPr eaLnBrk="1" hangingPunct="1"/>
            <a:r>
              <a:rPr lang="en-US" smtClean="0"/>
              <a:t>1993  Evaluations of ISP programs suggest “supervision only” ISP programs are ineffective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Where is probation now?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departments still “zero tolerance”</a:t>
            </a:r>
          </a:p>
          <a:p>
            <a:pPr eaLnBrk="1" hangingPunct="1"/>
            <a:r>
              <a:rPr lang="en-US" smtClean="0"/>
              <a:t>Arguments for “reinventing probation”</a:t>
            </a:r>
          </a:p>
          <a:p>
            <a:pPr lvl="1" eaLnBrk="1" hangingPunct="1"/>
            <a:r>
              <a:rPr lang="en-US" smtClean="0"/>
              <a:t>Community Probation</a:t>
            </a:r>
          </a:p>
          <a:p>
            <a:pPr lvl="1" eaLnBrk="1" hangingPunct="1"/>
            <a:r>
              <a:rPr lang="en-US" smtClean="0"/>
              <a:t>Restorative Justice</a:t>
            </a:r>
          </a:p>
          <a:p>
            <a:pPr lvl="1" eaLnBrk="1" hangingPunct="1"/>
            <a:r>
              <a:rPr lang="en-US" smtClean="0"/>
              <a:t>Cooperation with Police</a:t>
            </a:r>
          </a:p>
          <a:p>
            <a:pPr lvl="1" eaLnBrk="1" hangingPunct="1"/>
            <a:r>
              <a:rPr lang="en-US" smtClean="0"/>
              <a:t>Cooperation with judges/Drug Courts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241</TotalTime>
  <Words>633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Garamond</vt:lpstr>
      <vt:lpstr>Arial</vt:lpstr>
      <vt:lpstr>Tw Cen MT</vt:lpstr>
      <vt:lpstr>Wingdings 2</vt:lpstr>
      <vt:lpstr>Wingdings</vt:lpstr>
      <vt:lpstr>Calibri</vt:lpstr>
      <vt:lpstr>Opulent</vt:lpstr>
      <vt:lpstr>Probation</vt:lpstr>
      <vt:lpstr>Early Precursors</vt:lpstr>
      <vt:lpstr>Early American Experience </vt:lpstr>
      <vt:lpstr>John Augustus (1785-1859)</vt:lpstr>
      <vt:lpstr>Emergence of Probation</vt:lpstr>
      <vt:lpstr>Why in the early 1900s? </vt:lpstr>
      <vt:lpstr>The Fall From Grace</vt:lpstr>
      <vt:lpstr>Turning Up the Heat</vt:lpstr>
      <vt:lpstr>Where is probation now?</vt:lpstr>
      <vt:lpstr>Probation Basics</vt:lpstr>
      <vt:lpstr>PowerPoint Presentation</vt:lpstr>
      <vt:lpstr>Minnesota</vt:lpstr>
      <vt:lpstr>Probation Conditions </vt:lpstr>
      <vt:lpstr>Conditions of Probation</vt:lpstr>
      <vt:lpstr>The Limits of Conditions</vt:lpstr>
      <vt:lpstr>Effectiveness of Conditions:  Be careful what you impose</vt:lpstr>
      <vt:lpstr>Pre-Sentence Investigation</vt:lpstr>
      <vt:lpstr>How do judges use PSI?</vt:lpstr>
      <vt:lpstr>Other PSI issues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Probation</dc:title>
  <dc:creator>Jeff Maahs</dc:creator>
  <cp:lastModifiedBy>Jeffrey R Maahs</cp:lastModifiedBy>
  <cp:revision>19</cp:revision>
  <dcterms:created xsi:type="dcterms:W3CDTF">2003-01-27T03:00:44Z</dcterms:created>
  <dcterms:modified xsi:type="dcterms:W3CDTF">2012-02-02T20:30:15Z</dcterms:modified>
</cp:coreProperties>
</file>